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07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09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99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84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66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3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989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95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6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1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3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5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90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97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20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182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4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55869D-8A87-49A1-804F-B746FF8B347C}" type="datetimeFigureOut">
              <a:rPr lang="uk-UA" smtClean="0"/>
              <a:t>12.04.2021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6060E6-07C5-4B46-9265-3C965D01622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3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/navchalni-programi-dlya-10-11-klasiv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prostir.ua/?news=shkilnyj-kovorkinh-yak-instrument-stymulyuvannya-molodizhnoho-pidpryjemnyt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463-20#Text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zakon.rada.gov.ua/laws/show/2145-19#Tex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063-19#Tex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tag/nova-ukrainska-shkola" TargetMode="External"/><Relationship Id="rId2" Type="http://schemas.openxmlformats.org/officeDocument/2006/relationships/hyperlink" Target="http://studway.com.ua/10-navich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s.org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800-2019-%D0%BF#Tex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pravda.com.ua/society/2019/04/5/236121/" TargetMode="External"/><Relationship Id="rId2" Type="http://schemas.openxmlformats.org/officeDocument/2006/relationships/hyperlink" Target="https://life.pravda.com.ua/society/2020/07/31/24180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64789-5F84-4935-83B8-EC1A12379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0" y="2662602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uk-UA" dirty="0"/>
              <a:t>Професійний розвиток керівників і педагогів </a:t>
            </a:r>
            <a:br>
              <a:rPr lang="en-US" dirty="0"/>
            </a:br>
            <a:r>
              <a:rPr lang="uk-UA" dirty="0"/>
              <a:t>КЗ МНВК ЛМР: Калейдоскоп ідей </a:t>
            </a:r>
            <a:br>
              <a:rPr lang="en-US" dirty="0"/>
            </a:br>
            <a:r>
              <a:rPr lang="uk-UA" dirty="0"/>
              <a:t>та форм роботи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53A696-92BB-46C7-BE02-2C923029C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5082638"/>
            <a:ext cx="6987645" cy="1382817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r>
              <a:rPr lang="uk-UA" dirty="0" err="1"/>
              <a:t>Бурганова</a:t>
            </a:r>
            <a:r>
              <a:rPr lang="uk-UA" dirty="0"/>
              <a:t> Л.Р.</a:t>
            </a:r>
          </a:p>
        </p:txBody>
      </p:sp>
    </p:spTree>
    <p:extLst>
      <p:ext uri="{BB962C8B-B14F-4D97-AF65-F5344CB8AC3E}">
        <p14:creationId xmlns:p14="http://schemas.microsoft.com/office/powerpoint/2010/main" val="178748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9D3A2E-77D8-42D9-9CF8-DC13CCA4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37" y="1372588"/>
            <a:ext cx="10018713" cy="3124201"/>
          </a:xfrm>
        </p:spPr>
        <p:txBody>
          <a:bodyPr/>
          <a:lstStyle/>
          <a:p>
            <a:pPr fontAlgn="base"/>
            <a:r>
              <a:rPr lang="uk-UA" dirty="0"/>
              <a:t>Міжшкільний ресурсний центр (далі МРЦ) та 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шкільний коворкінг </a:t>
            </a:r>
            <a:r>
              <a:rPr lang="uk-UA" dirty="0"/>
              <a:t>– це нові освітні інституції в громаді, які мають на меті зробити сучасною технологічну освіту школярів, допомогти реалізувати підприємницький і творчий потенціал підлітків, а відтак – стимулювати розвиток громади.</a:t>
            </a:r>
          </a:p>
          <a:p>
            <a:pPr fontAlgn="base"/>
            <a:r>
              <a:rPr lang="uk-UA" dirty="0"/>
              <a:t>Після прийняття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Міністерством освіти і науки України нової програми з трудового навчання у 2018 році</a:t>
            </a:r>
            <a:r>
              <a:rPr lang="uk-UA" dirty="0"/>
              <a:t>.</a:t>
            </a:r>
          </a:p>
          <a:p>
            <a:pPr fontAlgn="base"/>
            <a:endParaRPr lang="uk-UA" dirty="0"/>
          </a:p>
          <a:p>
            <a:endParaRPr lang="uk-UA" dirty="0"/>
          </a:p>
        </p:txBody>
      </p:sp>
      <p:pic>
        <p:nvPicPr>
          <p:cNvPr id="2" name="Рисунок 1">
            <a:hlinkClick r:id="rId4"/>
            <a:extLst>
              <a:ext uri="{FF2B5EF4-FFF2-40B4-BE49-F238E27FC236}">
                <a16:creationId xmlns:a16="http://schemas.microsoft.com/office/drawing/2014/main" id="{2E0FFA11-4CBA-4969-87FD-3AA26FB28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3650672"/>
            <a:ext cx="4009159" cy="3207327"/>
          </a:xfrm>
          <a:prstGeom prst="rect">
            <a:avLst/>
          </a:prstGeom>
        </p:spPr>
      </p:pic>
      <p:pic>
        <p:nvPicPr>
          <p:cNvPr id="4" name="Рисунок 3">
            <a:hlinkClick r:id="rId6"/>
            <a:extLst>
              <a:ext uri="{FF2B5EF4-FFF2-40B4-BE49-F238E27FC236}">
                <a16:creationId xmlns:a16="http://schemas.microsoft.com/office/drawing/2014/main" id="{3780D95F-4C46-4527-B168-85DD628BB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950" y="3650673"/>
            <a:ext cx="4009159" cy="32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48635D-8421-4201-A7D0-5F04E90E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73825"/>
            <a:ext cx="10018713" cy="3124201"/>
          </a:xfrm>
        </p:spPr>
        <p:txBody>
          <a:bodyPr/>
          <a:lstStyle/>
          <a:p>
            <a:r>
              <a:rPr lang="uk-UA" dirty="0"/>
              <a:t>Переваги міжшкільних ресурсних центрів в умовах децентралізації є вагомими і суттєвими. У МРЦ можуть створювати умови для навчання учнів одразу з кількох закладів. Тут можна проводити як шкільні заняття, так і позашкільні.</a:t>
            </a:r>
          </a:p>
        </p:txBody>
      </p:sp>
    </p:spTree>
    <p:extLst>
      <p:ext uri="{BB962C8B-B14F-4D97-AF65-F5344CB8AC3E}">
        <p14:creationId xmlns:p14="http://schemas.microsoft.com/office/powerpoint/2010/main" val="240922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01AEEA-CF73-4E27-B407-3EEE71AD5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87" y="1158833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uk-UA" dirty="0"/>
              <a:t>Міністерство освіти і науки України в 2019 році затвердило зміни до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положення про МРЦ</a:t>
            </a:r>
            <a:r>
              <a:rPr lang="uk-UA" dirty="0"/>
              <a:t>. Наразі МРЦ на договірних засадах може забезпечувати поглиблене вивчення окремих предметів, курсів, факультативів, проводити профорієнтаційну роботу. МРЦ забезпечує умови для перевірки можливостей учнів до самореалізації, у різних видах професійної діяльності. Таке навчання потрібне для школярів, які виявляють підвищений інтерес до окремих предметів.</a:t>
            </a:r>
          </a:p>
          <a:p>
            <a:pPr fontAlgn="base"/>
            <a:r>
              <a:rPr lang="uk-UA" dirty="0"/>
              <a:t>Тут забезпечується підготовка до самостійного життя, виховується відповідальність у прийнятті рішень. МРЦ розширюють спектр професійної самореалізації дітей.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55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F0011-D120-40D6-9F8C-E16ED512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48294"/>
            <a:ext cx="10018713" cy="1752599"/>
          </a:xfrm>
        </p:spPr>
        <p:txBody>
          <a:bodyPr/>
          <a:lstStyle/>
          <a:p>
            <a:r>
              <a:rPr lang="uk-UA" b="1" dirty="0"/>
              <a:t>Про Нову українську школу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4F0471-67DA-4C74-843D-2F3D96EC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00893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uk-UA" dirty="0"/>
              <a:t>В освіті настають зміни. Нова українська школа – це не нові парти, це не заборона писати червоною ручкою, це не заборона оцінок, НУШ – це нова філософія освіти. Не напихати дитину знаннями, бо гугл все одно знає більше, а стимулювати до освіти. Заставити вчитися легко, а мотивувати дитину вчитися – це зовсім інше, проте ефективність цього процесу в 1000 разів вище.</a:t>
            </a:r>
          </a:p>
          <a:p>
            <a:pPr fontAlgn="base"/>
            <a:r>
              <a:rPr lang="uk-UA" dirty="0"/>
              <a:t>Завданням школи є не лише розвивати когнітивний інтелект (знання). А й так звані м’які навички (</a:t>
            </a:r>
            <a:r>
              <a:rPr lang="en-US" dirty="0"/>
              <a:t>soft skills), </a:t>
            </a:r>
            <a:r>
              <a:rPr lang="uk-UA" dirty="0">
                <a:hlinkClick r:id="rId2"/>
              </a:rPr>
              <a:t>визнані у світі</a:t>
            </a:r>
            <a:r>
              <a:rPr lang="uk-UA" dirty="0"/>
              <a:t> як необхідна складова сучасної освіти, оскільки лише людина, яка володіє цими навичками і вміннями, може бути успішною в 21-му столітті.</a:t>
            </a:r>
          </a:p>
          <a:p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B707A7-ED15-4AE5-9CE9-F742F80BC0C7}"/>
              </a:ext>
            </a:extLst>
          </p:cNvPr>
          <p:cNvSpPr txBox="1">
            <a:spLocks/>
          </p:cNvSpPr>
          <p:nvPr/>
        </p:nvSpPr>
        <p:spPr>
          <a:xfrm>
            <a:off x="1484309" y="5162799"/>
            <a:ext cx="10018713" cy="5729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https://mon.gov.ua/ua/tag/nova-ukrainska-shkola</a:t>
            </a:r>
            <a:br>
              <a:rPr lang="uk-UA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https://nus.org.ua/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6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EB1D7-E9B8-4D4A-8490-2A7F92AF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Деякі питання підвищення кваліфікації педагогічних і науково-педагогічних працівників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5F4E8A-6E16-4365-B803-E943B803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hlinkClick r:id="rId3"/>
            <a:extLst>
              <a:ext uri="{FF2B5EF4-FFF2-40B4-BE49-F238E27FC236}">
                <a16:creationId xmlns:a16="http://schemas.microsoft.com/office/drawing/2014/main" id="{B4F1B413-F7AE-462F-9436-5B445EDEB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674" y="2482141"/>
            <a:ext cx="5469824" cy="4375859"/>
          </a:xfrm>
          <a:prstGeom prst="rect">
            <a:avLst/>
          </a:prstGeom>
        </p:spPr>
      </p:pic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FFC8F24A-4ADE-44CB-BBFA-C4823D872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60784"/>
              </p:ext>
            </p:extLst>
          </p:nvPr>
        </p:nvGraphicFramePr>
        <p:xfrm>
          <a:off x="9321729" y="6022336"/>
          <a:ext cx="2552204" cy="2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Об’єкт оболонки Пакувальника" showAsIcon="1" r:id="rId5" imgW="4938480" imgH="571320" progId="Package">
                  <p:embed/>
                </p:oleObj>
              </mc:Choice>
              <mc:Fallback>
                <p:oleObj name="Об’єкт оболонки Пакувальника" showAsIcon="1" r:id="rId5" imgW="4938480" imgH="57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1729" y="6022336"/>
                        <a:ext cx="2552204" cy="2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92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E041E-A50E-43C4-BC5D-5C0E27F5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Яка ж роль МРЦ/МНВК в </a:t>
            </a:r>
            <a:r>
              <a:rPr lang="ru-RU" b="1" dirty="0" err="1"/>
              <a:t>освітній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?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62301C-CEFA-409B-8DE9-B2BFDC5B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0111"/>
            <a:ext cx="10018713" cy="3124201"/>
          </a:xfrm>
        </p:spPr>
        <p:txBody>
          <a:bodyPr/>
          <a:lstStyle/>
          <a:p>
            <a:r>
              <a:rPr lang="uk-UA" dirty="0"/>
              <a:t>Міжшкільні навчально-виробничі комбінати, які створювалися в 70-ті роки, і ті завдання, які перед ними ставилися, на сьогодні є непотрібними і неактуальними.</a:t>
            </a:r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встигне</a:t>
            </a:r>
            <a:r>
              <a:rPr lang="ru-RU" dirty="0"/>
              <a:t> і </a:t>
            </a:r>
            <a:r>
              <a:rPr lang="ru-RU" dirty="0" err="1"/>
              <a:t>хто</a:t>
            </a:r>
            <a:r>
              <a:rPr lang="ru-RU" dirty="0"/>
              <a:t> буде </a:t>
            </a:r>
            <a:r>
              <a:rPr lang="ru-RU" dirty="0" err="1"/>
              <a:t>підлаштовуватися</a:t>
            </a:r>
            <a:r>
              <a:rPr lang="ru-RU" dirty="0"/>
              <a:t> до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викликів</a:t>
            </a:r>
            <a:r>
              <a:rPr lang="ru-RU" dirty="0"/>
              <a:t>, а н</a:t>
            </a:r>
            <a:r>
              <a:rPr lang="uk-UA" dirty="0"/>
              <a:t>е тільки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свою </a:t>
            </a:r>
            <a:r>
              <a:rPr lang="ru-RU" dirty="0" err="1"/>
              <a:t>функцію</a:t>
            </a:r>
            <a:r>
              <a:rPr lang="ru-RU" dirty="0"/>
              <a:t>, той </a:t>
            </a:r>
            <a:r>
              <a:rPr lang="ru-RU" dirty="0" err="1"/>
              <a:t>зможе</a:t>
            </a:r>
            <a:r>
              <a:rPr lang="ru-RU" dirty="0"/>
              <a:t> бути </a:t>
            </a:r>
            <a:r>
              <a:rPr lang="ru-RU" dirty="0" err="1"/>
              <a:t>потрібним</a:t>
            </a:r>
            <a:r>
              <a:rPr lang="ru-RU" dirty="0"/>
              <a:t> в </a:t>
            </a:r>
            <a:r>
              <a:rPr lang="ru-RU" dirty="0" err="1"/>
              <a:t>громаді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54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ACC9F5-5936-4A15-A51B-259330A65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40079"/>
            <a:ext cx="10018713" cy="3124201"/>
          </a:xfrm>
        </p:spPr>
        <p:txBody>
          <a:bodyPr/>
          <a:lstStyle/>
          <a:p>
            <a:r>
              <a:rPr lang="ru-RU" dirty="0" err="1"/>
              <a:t>Міжшкільний</a:t>
            </a:r>
            <a:r>
              <a:rPr lang="ru-RU" dirty="0"/>
              <a:t> </a:t>
            </a:r>
            <a:r>
              <a:rPr lang="ru-RU" dirty="0" err="1"/>
              <a:t>ресурсний</a:t>
            </a:r>
            <a:r>
              <a:rPr lang="ru-RU" dirty="0"/>
              <a:t> центр – </a:t>
            </a:r>
            <a:r>
              <a:rPr lang="ru-RU" dirty="0" err="1"/>
              <a:t>це</a:t>
            </a:r>
            <a:r>
              <a:rPr lang="ru-RU" dirty="0"/>
              <a:t> чиста книга, </a:t>
            </a:r>
            <a:r>
              <a:rPr lang="ru-RU" dirty="0" err="1"/>
              <a:t>що</a:t>
            </a:r>
            <a:r>
              <a:rPr lang="ru-RU" dirty="0"/>
              <a:t> МИ там </a:t>
            </a:r>
            <a:r>
              <a:rPr lang="ru-RU" dirty="0" err="1"/>
              <a:t>напишимо</a:t>
            </a:r>
            <a:r>
              <a:rPr lang="ru-RU" dirty="0"/>
              <a:t>, те і буде,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листки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.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: «ось </a:t>
            </a:r>
            <a:r>
              <a:rPr lang="ru-RU" dirty="0" err="1"/>
              <a:t>це</a:t>
            </a:r>
            <a:r>
              <a:rPr lang="ru-RU" dirty="0"/>
              <a:t>», яке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вписати</a:t>
            </a:r>
            <a:r>
              <a:rPr lang="ru-RU" dirty="0"/>
              <a:t>.</a:t>
            </a:r>
          </a:p>
          <a:p>
            <a:r>
              <a:rPr lang="ru-RU" dirty="0"/>
              <a:t> 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робити</a:t>
            </a:r>
            <a:r>
              <a:rPr lang="ru-RU" dirty="0"/>
              <a:t>, а </a:t>
            </a:r>
            <a:r>
              <a:rPr lang="ru-RU" dirty="0" err="1"/>
              <a:t>можемо</a:t>
            </a:r>
            <a:r>
              <a:rPr lang="ru-RU" dirty="0"/>
              <a:t> стати локомотивом,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в </a:t>
            </a:r>
            <a:r>
              <a:rPr lang="ru-RU" dirty="0" err="1"/>
              <a:t>супереч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застарілим</a:t>
            </a:r>
            <a:r>
              <a:rPr lang="ru-RU" dirty="0"/>
              <a:t> правилам.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859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9127-1D1C-4067-86D6-2AC66694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ТЕСТИ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EB980F-C7B3-48F8-A8AA-8239DFCEA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загрожує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вам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емоційне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вигорання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Пройдіть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ТЕСТ,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щоб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дізнатися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Тест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емоційне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вигорання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перевірте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потрібно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вам 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відпустку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002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Паралакс</Template>
  <TotalTime>264</TotalTime>
  <Words>438</Words>
  <Application>Microsoft Office PowerPoint</Application>
  <PresentationFormat>Широкий екран</PresentationFormat>
  <Paragraphs>22</Paragraphs>
  <Slides>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Corbel</vt:lpstr>
      <vt:lpstr>Паралакс</vt:lpstr>
      <vt:lpstr>Об’єкт оболонки Пакувальника</vt:lpstr>
      <vt:lpstr>Професійний розвиток керівників і педагогів  КЗ МНВК ЛМР: Калейдоскоп ідей  та форм роботи</vt:lpstr>
      <vt:lpstr>Презентація PowerPoint</vt:lpstr>
      <vt:lpstr>Презентація PowerPoint</vt:lpstr>
      <vt:lpstr>Презентація PowerPoint</vt:lpstr>
      <vt:lpstr>Про Нову українську школу</vt:lpstr>
      <vt:lpstr>Деякі питання підвищення кваліфікації педагогічних і науково-педагогічних працівників</vt:lpstr>
      <vt:lpstr>Яка ж роль МРЦ/МНВК в освітній системі?</vt:lpstr>
      <vt:lpstr>Презентація PowerPoint</vt:lpstr>
      <vt:lpstr>ТЕСТИ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Професійний розвиток керівників і педагогів КЗ МНВК ЛМР: Калейдоскоп ідей та форм роботи</dc:title>
  <dc:creator>КЗ МНВК ЛМР</dc:creator>
  <cp:lastModifiedBy>КЗ МНВК ЛМР</cp:lastModifiedBy>
  <cp:revision>15</cp:revision>
  <dcterms:created xsi:type="dcterms:W3CDTF">2021-03-22T13:39:19Z</dcterms:created>
  <dcterms:modified xsi:type="dcterms:W3CDTF">2021-04-12T12:07:55Z</dcterms:modified>
</cp:coreProperties>
</file>